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7" r:id="rId2"/>
  </p:sldIdLst>
  <p:sldSz cx="32404050" cy="43205400"/>
  <p:notesSz cx="6797675" cy="9926638"/>
  <p:defaultTextStyle>
    <a:defPPr>
      <a:defRPr lang="pt-BR"/>
    </a:defPPr>
    <a:lvl1pPr algn="l" defTabSz="4319588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1pPr>
    <a:lvl2pPr marL="2159000" indent="-1701800" algn="l" defTabSz="4319588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2pPr>
    <a:lvl3pPr marL="4319588" indent="-3405188" algn="l" defTabSz="4319588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3pPr>
    <a:lvl4pPr marL="6480175" indent="-5108575" algn="l" defTabSz="4319588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4pPr>
    <a:lvl5pPr marL="8640763" indent="-6811963" algn="l" defTabSz="4319588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355432"/>
    <a:srgbClr val="06448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0845" autoAdjust="0"/>
    <p:restoredTop sz="99645" autoAdjust="0"/>
  </p:normalViewPr>
  <p:slideViewPr>
    <p:cSldViewPr>
      <p:cViewPr>
        <p:scale>
          <a:sx n="10" d="100"/>
          <a:sy n="10" d="100"/>
        </p:scale>
        <p:origin x="2416" y="116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276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7DAD7A1A-6897-4164-8A35-7CE690EF12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FEBE45-93B3-48A1-B3E3-D7B5A7B55E2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36B48-1307-4632-B16F-762C7A4F462B}" type="datetimeFigureOut">
              <a:rPr lang="pt-BR" smtClean="0"/>
              <a:t>21/06/2018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5D1DF11-3B67-4DEF-8CE0-3C83949350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38354CB-7978-4FF4-ACCF-1E458ABCEC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201F0-BC2E-4E42-BCF2-693CCD3ECF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20624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3" y="19852481"/>
            <a:ext cx="27543443" cy="9261158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6" y="24036"/>
            <a:ext cx="32366778" cy="691592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DC84A81-FD9C-4D7A-99DD-85FBFF3C7D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6755" y="39532691"/>
            <a:ext cx="32347070" cy="374441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217FAEF-35C2-4806-AC51-51C4396D78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81" y="432348"/>
            <a:ext cx="17488425" cy="5487500"/>
          </a:xfrm>
          <a:prstGeom prst="rect">
            <a:avLst/>
          </a:prstGeom>
        </p:spPr>
      </p:pic>
      <p:pic>
        <p:nvPicPr>
          <p:cNvPr id="9" name="Imagem 8" descr="Uma imagem contendo objeto&#10;&#10;Descrição gerada com alta confiança">
            <a:extLst>
              <a:ext uri="{FF2B5EF4-FFF2-40B4-BE49-F238E27FC236}">
                <a16:creationId xmlns:a16="http://schemas.microsoft.com/office/drawing/2014/main" id="{A4CDDCA1-1614-4A84-B28D-AFD6BF6563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0" t="-1442" r="16220" b="1955"/>
          <a:stretch/>
        </p:blipFill>
        <p:spPr>
          <a:xfrm>
            <a:off x="17992706" y="40180764"/>
            <a:ext cx="13454580" cy="26405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8607" y="0"/>
            <a:ext cx="29163645" cy="72009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16208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ED94AB7-1E3B-417C-B257-58CC90DC713F}" type="datetimeFigureOut">
              <a:rPr lang="pt-BR"/>
              <a:pPr>
                <a:defRPr/>
              </a:pPr>
              <a:t>21/06/2018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1071225" y="40044688"/>
            <a:ext cx="10261600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232235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E793378-FB94-4D2E-A16A-A6467D62F25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  <a:prstGeom prst="rect">
            <a:avLst/>
          </a:prstGeo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16208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F2AD798-9E62-4671-AB2F-56534CB2A846}" type="datetimeFigureOut">
              <a:rPr lang="pt-BR"/>
              <a:pPr>
                <a:defRPr/>
              </a:pPr>
              <a:t>21/06/2018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1071225" y="40044688"/>
            <a:ext cx="10261600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232235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8BE6C76-DBEB-4561-89A7-D512F532BA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8607" y="0"/>
            <a:ext cx="29163645" cy="72009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743846" y="63507940"/>
            <a:ext cx="51402048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7685960" y="63507940"/>
            <a:ext cx="51402051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16208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B240ED-E07B-4DD3-AAF4-24D07DD9B769}" type="datetimeFigureOut">
              <a:rPr lang="pt-BR"/>
              <a:pPr>
                <a:defRPr/>
              </a:pPr>
              <a:t>21/06/2018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1071225" y="40044688"/>
            <a:ext cx="10261600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232235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1F77E98-731E-4156-AC7A-A17E888E10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16208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579AE5-E75D-4358-8649-AE8DAFD6B5A9}" type="datetimeFigureOut">
              <a:rPr lang="pt-BR"/>
              <a:pPr>
                <a:defRPr/>
              </a:pPr>
              <a:t>21/06/2018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11071225" y="40044688"/>
            <a:ext cx="10261600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232235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0326586-6E55-4DF7-9D21-40CF1C3FEBE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8607" y="0"/>
            <a:ext cx="29163645" cy="72009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16208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6749691-37C5-4E0D-B351-CE06CB14D583}" type="datetimeFigureOut">
              <a:rPr lang="pt-BR"/>
              <a:pPr>
                <a:defRPr/>
              </a:pPr>
              <a:t>21/06/2018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11071225" y="40044688"/>
            <a:ext cx="10261600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232235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DBC9AF-BC4D-4EAD-86E9-705BE02FB2A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16208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616D79-B5F3-4CC9-A855-EAEF03E32E17}" type="datetimeFigureOut">
              <a:rPr lang="pt-BR"/>
              <a:pPr>
                <a:defRPr/>
              </a:pPr>
              <a:t>21/06/2018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11071225" y="40044688"/>
            <a:ext cx="10261600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232235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426137F-8F30-40D5-BDFC-E7C35ABB0E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  <a:prstGeom prst="rect">
            <a:avLst/>
          </a:prstGeo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4" y="9041133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16208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40FE402-61C4-434F-B2EB-690E536D2296}" type="datetimeFigureOut">
              <a:rPr lang="pt-BR"/>
              <a:pPr>
                <a:defRPr/>
              </a:pPr>
              <a:t>21/06/2018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1071225" y="40044688"/>
            <a:ext cx="10261600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232235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17FAD92-3C3C-4323-A8A0-A572B225CE6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  <a:prstGeom prst="rect">
            <a:avLst/>
          </a:prstGeo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 rtlCol="0">
            <a:normAutofit/>
          </a:bodyPr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16208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C10471-309F-42BE-BE81-540F7F96F122}" type="datetimeFigureOut">
              <a:rPr lang="pt-BR"/>
              <a:pPr>
                <a:defRPr/>
              </a:pPr>
              <a:t>21/06/2018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1071225" y="40044688"/>
            <a:ext cx="10261600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232235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471332B-3549-4898-ABFB-164B48C8DC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8607" y="0"/>
            <a:ext cx="29163645" cy="72009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16208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AC9DF4A-1AAC-4AFD-B573-713C55CC5C82}" type="datetimeFigureOut">
              <a:rPr lang="pt-BR"/>
              <a:pPr>
                <a:defRPr/>
              </a:pPr>
              <a:t>21/06/2018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1071225" y="40044688"/>
            <a:ext cx="10261600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232235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0DE3658-E83A-4EBE-BC0D-D04C19C7B33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3254782" y="10901365"/>
            <a:ext cx="25833229" cy="23224902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743847" y="10901365"/>
            <a:ext cx="76970870" cy="23224902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16208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FE0F84B-CC93-442B-B871-8FDC082474D2}" type="datetimeFigureOut">
              <a:rPr lang="pt-BR"/>
              <a:pPr>
                <a:defRPr/>
              </a:pPr>
              <a:t>21/06/2018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1071225" y="40044688"/>
            <a:ext cx="10261600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23223538" y="40044688"/>
            <a:ext cx="7559675" cy="2300287"/>
          </a:xfrm>
          <a:prstGeom prst="rect">
            <a:avLst/>
          </a:prstGeom>
        </p:spPr>
        <p:txBody>
          <a:bodyPr/>
          <a:lstStyle>
            <a:lvl1pPr defTabSz="4320540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04CA655-6375-4828-9707-6FC4C44199F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1620838" y="10080625"/>
            <a:ext cx="29162375" cy="285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3251C01-E0EB-489B-AFC4-BB9A98DEF95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43" y="504356"/>
            <a:ext cx="19278578" cy="61928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r" defTabSz="4319588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r" defTabSz="4319588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2pPr>
      <a:lvl3pPr algn="r" defTabSz="4319588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3pPr>
      <a:lvl4pPr algn="r" defTabSz="4319588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4pPr>
      <a:lvl5pPr algn="r" defTabSz="4319588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5pPr>
      <a:lvl6pPr marL="457200" algn="r" defTabSz="4319588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6pPr>
      <a:lvl7pPr marL="914400" algn="r" defTabSz="4319588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7pPr>
      <a:lvl8pPr marL="1371600" algn="r" defTabSz="4319588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8pPr>
      <a:lvl9pPr marL="1828800" algn="r" defTabSz="4319588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619250" indent="-1619250" algn="l" defTabSz="43195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3509963" indent="-1349375" algn="l" defTabSz="43195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5400675" indent="-1079500" algn="l" defTabSz="43195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13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7559675" indent="-1079500" algn="l" defTabSz="43195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5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9720263" indent="-1079500" algn="l" defTabSz="43195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95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 flipV="1">
            <a:off x="16146210" y="7670842"/>
            <a:ext cx="55815" cy="32311187"/>
          </a:xfrm>
          <a:prstGeom prst="line">
            <a:avLst/>
          </a:prstGeom>
          <a:ln w="57150">
            <a:solidFill>
              <a:srgbClr val="003399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314" name="Text Box 3414"/>
          <p:cNvSpPr txBox="1">
            <a:spLocks noChangeArrowheads="1"/>
          </p:cNvSpPr>
          <p:nvPr/>
        </p:nvSpPr>
        <p:spPr bwMode="auto">
          <a:xfrm>
            <a:off x="19082345" y="4595136"/>
            <a:ext cx="12884222" cy="2749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6863" tIns="43432" rIns="86863" bIns="43432">
            <a:spAutoFit/>
          </a:bodyPr>
          <a:lstStyle/>
          <a:p>
            <a:pPr marL="1619250" indent="-1619250" algn="ctr" defTabSz="692150"/>
            <a:r>
              <a:rPr lang="pt-BR" sz="4000" b="1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NomeAutorCompleto</a:t>
            </a:r>
            <a:r>
              <a:rPr lang="pt-BR" sz="4000" b="1" baseline="300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1,2</a:t>
            </a:r>
            <a:r>
              <a:rPr lang="pt-BR" sz="4000" b="1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; NomeAutorCompleto</a:t>
            </a:r>
            <a:r>
              <a:rPr lang="pt-BR" sz="4000" b="1" baseline="300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1,3</a:t>
            </a:r>
          </a:p>
          <a:p>
            <a:pPr marL="1619250" indent="-1619250" algn="ctr" defTabSz="692150"/>
            <a:r>
              <a:rPr lang="pt-BR" sz="4000" b="1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 NomeAutorCompleto</a:t>
            </a:r>
            <a:r>
              <a:rPr lang="pt-BR" sz="4000" b="1" baseline="300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1,4</a:t>
            </a:r>
          </a:p>
          <a:p>
            <a:pPr marL="1619250" indent="-1619250" algn="ctr" defTabSz="692150"/>
            <a:r>
              <a:rPr lang="pt-BR" sz="3100" baseline="300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1</a:t>
            </a:r>
            <a:r>
              <a:rPr lang="pt-BR" sz="31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Faculdade de Tecnologia Professor José Camargo – Fatec Jales</a:t>
            </a:r>
          </a:p>
          <a:p>
            <a:pPr marL="1619250" indent="-1619250" algn="ctr" defTabSz="692150"/>
            <a:r>
              <a:rPr lang="pt-BR" sz="31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 </a:t>
            </a:r>
            <a:r>
              <a:rPr lang="pt-BR" sz="3100" baseline="300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2</a:t>
            </a:r>
            <a:r>
              <a:rPr lang="pt-BR" sz="31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emailAutor@fatec.sp.gov.br; </a:t>
            </a:r>
            <a:r>
              <a:rPr lang="pt-BR" sz="3100" baseline="300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3</a:t>
            </a:r>
            <a:r>
              <a:rPr lang="pt-BR" sz="31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emailAutor@fatec.sp.gov.br</a:t>
            </a:r>
          </a:p>
          <a:p>
            <a:pPr marL="1619250" indent="-1619250" algn="ctr" defTabSz="692150"/>
            <a:r>
              <a:rPr lang="pt-BR" sz="31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 </a:t>
            </a:r>
            <a:r>
              <a:rPr lang="pt-BR" sz="3100" baseline="300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4</a:t>
            </a:r>
            <a:r>
              <a:rPr lang="pt-BR" sz="3100" dirty="0"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emailAutor@fatec.sp.gov.br</a:t>
            </a:r>
          </a:p>
        </p:txBody>
      </p:sp>
      <p:sp>
        <p:nvSpPr>
          <p:cNvPr id="13316" name="Text Box 3434"/>
          <p:cNvSpPr txBox="1">
            <a:spLocks noChangeArrowheads="1"/>
          </p:cNvSpPr>
          <p:nvPr/>
        </p:nvSpPr>
        <p:spPr bwMode="auto">
          <a:xfrm>
            <a:off x="18905231" y="1175751"/>
            <a:ext cx="13498819" cy="12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918" tIns="45960" rIns="91918" bIns="45960">
            <a:spAutoFit/>
          </a:bodyPr>
          <a:lstStyle/>
          <a:p>
            <a:pPr algn="ctr" defTabSz="692150">
              <a:spcBef>
                <a:spcPct val="50000"/>
              </a:spcBef>
            </a:pPr>
            <a:r>
              <a:rPr lang="en-US" sz="72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/>
                <a:cs typeface="Calibri" pitchFamily="34" charset="0"/>
              </a:rPr>
              <a:t>TÍTULO DO TRABALHO</a:t>
            </a:r>
            <a:endParaRPr lang="pt-BR" sz="7200" b="1" dirty="0">
              <a:solidFill>
                <a:srgbClr val="003399"/>
              </a:solidFill>
              <a:latin typeface="Century Gothic" panose="020B0502020202020204" pitchFamily="34" charset="0"/>
              <a:ea typeface="ＭＳ Ｐゴシック"/>
              <a:cs typeface="Calibri" pitchFamily="34" charset="0"/>
            </a:endParaRPr>
          </a:p>
        </p:txBody>
      </p:sp>
      <p:sp>
        <p:nvSpPr>
          <p:cNvPr id="13323" name="Text Box 3682"/>
          <p:cNvSpPr txBox="1">
            <a:spLocks noChangeArrowheads="1"/>
          </p:cNvSpPr>
          <p:nvPr/>
        </p:nvSpPr>
        <p:spPr bwMode="auto">
          <a:xfrm>
            <a:off x="16683744" y="23228531"/>
            <a:ext cx="15120000" cy="551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762" tIns="48381" rIns="96762" bIns="48381">
            <a:spAutoFit/>
          </a:bodyPr>
          <a:lstStyle/>
          <a:p>
            <a:pPr algn="just" defTabSz="968375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Este item deve efetuar o fechamento do conteúdo apresentado.</a:t>
            </a:r>
          </a:p>
          <a:p>
            <a:pPr algn="just" defTabSz="968375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68375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Um bom pôster deve ter pouco texto, organizadas em tópicos.</a:t>
            </a:r>
          </a:p>
          <a:p>
            <a:pPr algn="just" defTabSz="968375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68375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Deve-se concluir somente o que foi comprovado, com interpretação lógica, não cabendo opiniões próprias ou análises não investigadas. </a:t>
            </a:r>
          </a:p>
          <a:p>
            <a:pPr algn="just" defTabSz="968375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68375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conclusão deve ressaltar a importância do trabalho e os resultados obtidos.</a:t>
            </a:r>
            <a:endParaRPr lang="pt-BR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68375">
              <a:spcBef>
                <a:spcPct val="50000"/>
              </a:spcBef>
            </a:pPr>
            <a:endParaRPr lang="pt-BR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68375">
              <a:spcBef>
                <a:spcPct val="50000"/>
              </a:spcBef>
            </a:pPr>
            <a:endParaRPr lang="pt-BR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24" name="Text Box 3923"/>
          <p:cNvSpPr txBox="1">
            <a:spLocks noChangeArrowheads="1"/>
          </p:cNvSpPr>
          <p:nvPr/>
        </p:nvSpPr>
        <p:spPr bwMode="auto">
          <a:xfrm>
            <a:off x="16652510" y="29726679"/>
            <a:ext cx="15120000" cy="102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762" tIns="48381" rIns="96762" bIns="48381">
            <a:spAutoFit/>
          </a:bodyPr>
          <a:lstStyle/>
          <a:p>
            <a:pPr algn="just" defTabSz="968375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Descreva agradecimentos caso o trabalho teve apoio de instituições de fomento.</a:t>
            </a:r>
          </a:p>
          <a:p>
            <a:pPr algn="just" defTabSz="968375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25" name="Text Box 3661"/>
          <p:cNvSpPr txBox="1">
            <a:spLocks noChangeArrowheads="1"/>
          </p:cNvSpPr>
          <p:nvPr/>
        </p:nvSpPr>
        <p:spPr bwMode="auto">
          <a:xfrm>
            <a:off x="16364200" y="34031381"/>
            <a:ext cx="15120000" cy="4160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762" tIns="48381" rIns="96762" bIns="48381">
            <a:spAutoFit/>
          </a:bodyPr>
          <a:lstStyle/>
          <a:p>
            <a:pPr defTabSz="655638">
              <a:spcBef>
                <a:spcPct val="50000"/>
              </a:spcBef>
            </a:pPr>
            <a:r>
              <a:rPr lang="pt-BR" sz="2400" i="1" dirty="0">
                <a:latin typeface="Calibri" pitchFamily="34" charset="0"/>
              </a:rPr>
              <a:t>Listar as referências citadas no texto de acordo com as normas da ABNT NBR 6023. Sugere-se a utilização de, no máximo, as 5 referências mais importantes no pôster.</a:t>
            </a:r>
          </a:p>
          <a:p>
            <a:pPr defTabSz="655638">
              <a:spcBef>
                <a:spcPct val="50000"/>
              </a:spcBef>
            </a:pPr>
            <a:r>
              <a:rPr lang="pt-BR" sz="2400" dirty="0">
                <a:latin typeface="Calibri" pitchFamily="34" charset="0"/>
              </a:rPr>
              <a:t>ALVES, L. </a:t>
            </a:r>
            <a:r>
              <a:rPr lang="pt-BR" sz="2400" b="1" dirty="0">
                <a:latin typeface="Calibri" pitchFamily="34" charset="0"/>
              </a:rPr>
              <a:t>Programa um computador para todos</a:t>
            </a:r>
            <a:r>
              <a:rPr lang="pt-BR" sz="2400" dirty="0">
                <a:latin typeface="Calibri" pitchFamily="34" charset="0"/>
              </a:rPr>
              <a:t>. Disponível em: &lt;http://www.computadorparatodos.gov.br&gt;. Acesso em: 8 maio 2012.</a:t>
            </a:r>
          </a:p>
          <a:p>
            <a:pPr defTabSz="655638">
              <a:spcBef>
                <a:spcPct val="50000"/>
              </a:spcBef>
            </a:pPr>
            <a:r>
              <a:rPr lang="pt-BR" sz="2400" dirty="0">
                <a:latin typeface="Calibri" pitchFamily="34" charset="0"/>
              </a:rPr>
              <a:t>CLICK MELHOR IDADE. </a:t>
            </a:r>
            <a:r>
              <a:rPr lang="pt-BR" sz="2400" b="1" dirty="0">
                <a:latin typeface="Calibri" pitchFamily="34" charset="0"/>
              </a:rPr>
              <a:t>Projeto de inclusão digital da Fatec Jales</a:t>
            </a:r>
            <a:r>
              <a:rPr lang="pt-BR" sz="2400" dirty="0">
                <a:latin typeface="Calibri" pitchFamily="34" charset="0"/>
              </a:rPr>
              <a:t>. Jales, 2012.</a:t>
            </a:r>
          </a:p>
          <a:p>
            <a:pPr defTabSz="655638">
              <a:spcBef>
                <a:spcPct val="50000"/>
              </a:spcBef>
            </a:pPr>
            <a:r>
              <a:rPr lang="pt-BR" sz="2400" dirty="0">
                <a:latin typeface="Calibri" pitchFamily="34" charset="0"/>
              </a:rPr>
              <a:t>CRISTHI, C. et al. </a:t>
            </a:r>
            <a:r>
              <a:rPr lang="pt-BR" sz="2400" b="1" dirty="0">
                <a:latin typeface="Calibri" pitchFamily="34" charset="0"/>
              </a:rPr>
              <a:t>Construindo comunidades virtuais para a terceira idade</a:t>
            </a:r>
            <a:r>
              <a:rPr lang="pt-BR" sz="2400" dirty="0">
                <a:latin typeface="Calibri" pitchFamily="34" charset="0"/>
              </a:rPr>
              <a:t>. Disponível em: &lt;http://143.54.31.10/reic/edicoes/2002e4/cientificos/Construindo_Comunidades_Virtuais_para_a_Terceira_Idade.pdf&gt;. Acesso em: 28 maio 2012.</a:t>
            </a:r>
          </a:p>
          <a:p>
            <a:pPr defTabSz="655638">
              <a:spcBef>
                <a:spcPct val="50000"/>
              </a:spcBef>
            </a:pPr>
            <a:endParaRPr lang="pt-BR" sz="2400" dirty="0">
              <a:latin typeface="Calibri" pitchFamily="34" charset="0"/>
            </a:endParaRPr>
          </a:p>
        </p:txBody>
      </p:sp>
      <p:grpSp>
        <p:nvGrpSpPr>
          <p:cNvPr id="11" name="Agrupar 10"/>
          <p:cNvGrpSpPr/>
          <p:nvPr/>
        </p:nvGrpSpPr>
        <p:grpSpPr>
          <a:xfrm>
            <a:off x="16490953" y="21781695"/>
            <a:ext cx="15480823" cy="1313691"/>
            <a:chOff x="16490953" y="15033131"/>
            <a:chExt cx="15480823" cy="1313691"/>
          </a:xfrm>
        </p:grpSpPr>
        <p:pic>
          <p:nvPicPr>
            <p:cNvPr id="48" name="Imagem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90953" y="15033131"/>
              <a:ext cx="15480823" cy="1313691"/>
            </a:xfrm>
            <a:prstGeom prst="rect">
              <a:avLst/>
            </a:prstGeom>
          </p:spPr>
        </p:pic>
        <p:sp>
          <p:nvSpPr>
            <p:cNvPr id="13334" name="Retângulo 53"/>
            <p:cNvSpPr>
              <a:spLocks noChangeArrowheads="1"/>
            </p:cNvSpPr>
            <p:nvPr/>
          </p:nvSpPr>
          <p:spPr bwMode="auto">
            <a:xfrm>
              <a:off x="16634073" y="15416734"/>
              <a:ext cx="83312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020763"/>
              <a:r>
                <a:rPr lang="pt-BR" sz="3600" b="1" dirty="0">
                  <a:latin typeface="Century Gothic" panose="020B0502020202020204" pitchFamily="34" charset="0"/>
                </a:rPr>
                <a:t>4 CONCLUSÃO</a:t>
              </a:r>
            </a:p>
          </p:txBody>
        </p:sp>
      </p:grpSp>
      <p:sp>
        <p:nvSpPr>
          <p:cNvPr id="13339" name="Text Box 3661"/>
          <p:cNvSpPr txBox="1">
            <a:spLocks noChangeArrowheads="1"/>
          </p:cNvSpPr>
          <p:nvPr/>
        </p:nvSpPr>
        <p:spPr bwMode="auto">
          <a:xfrm>
            <a:off x="434163" y="26245316"/>
            <a:ext cx="15120000" cy="702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762" tIns="48381" rIns="96762" bIns="48381">
            <a:spAutoFit/>
          </a:bodyPr>
          <a:lstStyle/>
          <a:p>
            <a:pPr algn="just" defTabSz="655638">
              <a:spcBef>
                <a:spcPct val="50000"/>
              </a:spcBef>
            </a:pP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As figuras são peças-chave em um pôster e devem ter um grande destaque. São elas que, em um primeiro momento, fisgarão os visitantes. Em um segundo momento, são as  figuras que vão ajudar a dar sustentação aos seus argumentos, de maneira muito mais eficaz do que os textos, quando bem combinadas com os diagramas e esquemas. Nunca deixe de citar as fontes das figuras. </a:t>
            </a:r>
          </a:p>
          <a:p>
            <a:pPr algn="just" defTabSz="655638">
              <a:spcBef>
                <a:spcPct val="50000"/>
              </a:spcBef>
            </a:pP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As Figuras devem ter alta qualidade, de preferência coloridas e gráficos bem  elaborados. </a:t>
            </a:r>
          </a:p>
          <a:p>
            <a:pPr algn="just" defTabSz="655638">
              <a:spcBef>
                <a:spcPct val="50000"/>
              </a:spcBef>
            </a:pP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Figuras, gráficos, quadros e tabelas deverão ser centralizadas de acordo com sua coluna, informando a fonte dos dados contidos nas mesmas. </a:t>
            </a:r>
          </a:p>
          <a:p>
            <a:pPr algn="just" defTabSz="655638">
              <a:spcBef>
                <a:spcPct val="50000"/>
              </a:spcBef>
            </a:pP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Os títulos devem estar em negrito seguidos da numeração da figura, travessão e nome da mesma, conforme exemplo da Figura 1, com tamanho 30.</a:t>
            </a:r>
          </a:p>
          <a:p>
            <a:pPr algn="just" defTabSz="655638">
              <a:spcBef>
                <a:spcPct val="50000"/>
              </a:spcBef>
            </a:pP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A fonte deverá ser colocada abaixo das figuras, tabelas e quadros, devendo conter autor e data, com tamanho 24. </a:t>
            </a:r>
          </a:p>
        </p:txBody>
      </p:sp>
      <p:sp>
        <p:nvSpPr>
          <p:cNvPr id="13352" name="AutoShape 40" descr="9k="/>
          <p:cNvSpPr>
            <a:spLocks noChangeAspect="1" noChangeArrowheads="1"/>
          </p:cNvSpPr>
          <p:nvPr/>
        </p:nvSpPr>
        <p:spPr bwMode="auto">
          <a:xfrm>
            <a:off x="14644799" y="18657939"/>
            <a:ext cx="2324100" cy="1971675"/>
          </a:xfrm>
          <a:prstGeom prst="rect">
            <a:avLst/>
          </a:prstGeom>
          <a:noFill/>
        </p:spPr>
        <p:txBody>
          <a:bodyPr/>
          <a:lstStyle/>
          <a:p>
            <a:endParaRPr lang="pt-BR"/>
          </a:p>
        </p:txBody>
      </p:sp>
      <p:sp>
        <p:nvSpPr>
          <p:cNvPr id="13354" name="AutoShape 42" descr="9k="/>
          <p:cNvSpPr>
            <a:spLocks noChangeAspect="1" noChangeArrowheads="1"/>
          </p:cNvSpPr>
          <p:nvPr/>
        </p:nvSpPr>
        <p:spPr bwMode="auto">
          <a:xfrm>
            <a:off x="14644799" y="18657939"/>
            <a:ext cx="2324100" cy="1971675"/>
          </a:xfrm>
          <a:prstGeom prst="rect">
            <a:avLst/>
          </a:prstGeom>
          <a:noFill/>
        </p:spPr>
        <p:txBody>
          <a:bodyPr/>
          <a:lstStyle/>
          <a:p>
            <a:endParaRPr lang="pt-BR"/>
          </a:p>
        </p:txBody>
      </p:sp>
      <p:sp>
        <p:nvSpPr>
          <p:cNvPr id="13356" name="AutoShape 44" descr="9k="/>
          <p:cNvSpPr>
            <a:spLocks noChangeAspect="1" noChangeArrowheads="1"/>
          </p:cNvSpPr>
          <p:nvPr/>
        </p:nvSpPr>
        <p:spPr bwMode="auto">
          <a:xfrm>
            <a:off x="14644799" y="18657939"/>
            <a:ext cx="2324100" cy="1971675"/>
          </a:xfrm>
          <a:prstGeom prst="rect">
            <a:avLst/>
          </a:prstGeom>
          <a:noFill/>
        </p:spPr>
        <p:txBody>
          <a:bodyPr/>
          <a:lstStyle/>
          <a:p>
            <a:endParaRPr lang="pt-BR"/>
          </a:p>
        </p:txBody>
      </p:sp>
      <p:sp>
        <p:nvSpPr>
          <p:cNvPr id="13358" name="AutoShape 46" descr="9k="/>
          <p:cNvSpPr>
            <a:spLocks noChangeAspect="1" noChangeArrowheads="1"/>
          </p:cNvSpPr>
          <p:nvPr/>
        </p:nvSpPr>
        <p:spPr bwMode="auto">
          <a:xfrm>
            <a:off x="14644799" y="18657939"/>
            <a:ext cx="2324100" cy="1971675"/>
          </a:xfrm>
          <a:prstGeom prst="rect">
            <a:avLst/>
          </a:prstGeom>
          <a:noFill/>
        </p:spPr>
        <p:txBody>
          <a:bodyPr/>
          <a:lstStyle/>
          <a:p>
            <a:endParaRPr lang="pt-BR"/>
          </a:p>
        </p:txBody>
      </p:sp>
      <p:sp>
        <p:nvSpPr>
          <p:cNvPr id="13360" name="AutoShape 48" descr="9k="/>
          <p:cNvSpPr>
            <a:spLocks noChangeAspect="1" noChangeArrowheads="1"/>
          </p:cNvSpPr>
          <p:nvPr/>
        </p:nvSpPr>
        <p:spPr bwMode="auto">
          <a:xfrm>
            <a:off x="14644799" y="18662701"/>
            <a:ext cx="2324100" cy="1962150"/>
          </a:xfrm>
          <a:prstGeom prst="rect">
            <a:avLst/>
          </a:prstGeom>
          <a:noFill/>
        </p:spPr>
        <p:txBody>
          <a:bodyPr/>
          <a:lstStyle/>
          <a:p>
            <a:endParaRPr lang="pt-BR"/>
          </a:p>
        </p:txBody>
      </p:sp>
      <p:sp>
        <p:nvSpPr>
          <p:cNvPr id="13367" name="Text Box 55"/>
          <p:cNvSpPr txBox="1">
            <a:spLocks noChangeArrowheads="1"/>
          </p:cNvSpPr>
          <p:nvPr/>
        </p:nvSpPr>
        <p:spPr bwMode="auto">
          <a:xfrm>
            <a:off x="1584401" y="41583176"/>
            <a:ext cx="6409483" cy="126188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pt-BR" sz="2000" b="1" dirty="0"/>
              <a:t>ESPAÇO DESTINADO À INSERÇÃO DO(S) LOGOTIPO(S) DE SUA(S) INSTITUIÇÃO(ÕES) </a:t>
            </a:r>
          </a:p>
          <a:p>
            <a:pPr algn="ctr" defTabSz="914400">
              <a:spcBef>
                <a:spcPct val="50000"/>
              </a:spcBef>
            </a:pPr>
            <a:r>
              <a:rPr lang="pt-BR" sz="2400" b="1" dirty="0"/>
              <a:t>(NÃO OBRIGATÓRIO)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3265299"/>
              </p:ext>
            </p:extLst>
          </p:nvPr>
        </p:nvGraphicFramePr>
        <p:xfrm>
          <a:off x="21300609" y="11791953"/>
          <a:ext cx="5394250" cy="3483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CorelDRAW" r:id="rId4" imgW="12830859" imgH="8284464" progId="CorelDraw.Graphic.16">
                  <p:embed/>
                </p:oleObj>
              </mc:Choice>
              <mc:Fallback>
                <p:oleObj name="CorelDRAW" r:id="rId4" imgW="12830859" imgH="8284464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300609" y="11791953"/>
                        <a:ext cx="5394250" cy="3483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20746398" y="11237955"/>
            <a:ext cx="65026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/>
              <a:t>Gráfico 1— </a:t>
            </a:r>
            <a:r>
              <a:rPr lang="pt-BR" sz="3000" dirty="0"/>
              <a:t>Expectativas do curso</a:t>
            </a:r>
          </a:p>
        </p:txBody>
      </p:sp>
      <p:sp>
        <p:nvSpPr>
          <p:cNvPr id="8" name="Retângulo 7"/>
          <p:cNvSpPr/>
          <p:nvPr/>
        </p:nvSpPr>
        <p:spPr>
          <a:xfrm>
            <a:off x="21281100" y="14958800"/>
            <a:ext cx="54332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Fonte: CLICK MELHOR IDADE, 2012</a:t>
            </a:r>
            <a:r>
              <a:rPr lang="pt-BR" sz="2800" dirty="0"/>
              <a:t>.</a:t>
            </a:r>
          </a:p>
        </p:txBody>
      </p:sp>
      <p:sp>
        <p:nvSpPr>
          <p:cNvPr id="9" name="Retângulo 8"/>
          <p:cNvSpPr/>
          <p:nvPr/>
        </p:nvSpPr>
        <p:spPr>
          <a:xfrm>
            <a:off x="3426087" y="34142562"/>
            <a:ext cx="88210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/>
              <a:t>Figura 1 — </a:t>
            </a:r>
            <a:r>
              <a:rPr lang="pt-BR" sz="3000" dirty="0"/>
              <a:t>Aula dos alunos do primeiro módulo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111" y="33946808"/>
            <a:ext cx="8273044" cy="6204782"/>
          </a:xfrm>
          <a:prstGeom prst="rect">
            <a:avLst/>
          </a:prstGeom>
        </p:spPr>
      </p:pic>
      <p:sp>
        <p:nvSpPr>
          <p:cNvPr id="51" name="Retângulo 50"/>
          <p:cNvSpPr/>
          <p:nvPr/>
        </p:nvSpPr>
        <p:spPr>
          <a:xfrm>
            <a:off x="5112132" y="40233608"/>
            <a:ext cx="5449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/>
              <a:t>Fonte: CLICK MELHOR IDADE, 2012</a:t>
            </a:r>
            <a:r>
              <a:rPr lang="pt-BR" sz="2800" dirty="0"/>
              <a:t>.</a:t>
            </a:r>
          </a:p>
        </p:txBody>
      </p:sp>
      <p:grpSp>
        <p:nvGrpSpPr>
          <p:cNvPr id="13" name="Agrupar 12"/>
          <p:cNvGrpSpPr/>
          <p:nvPr/>
        </p:nvGrpSpPr>
        <p:grpSpPr>
          <a:xfrm>
            <a:off x="16705241" y="28394034"/>
            <a:ext cx="15480823" cy="1313691"/>
            <a:chOff x="16705241" y="24609489"/>
            <a:chExt cx="15480823" cy="1313691"/>
          </a:xfrm>
        </p:grpSpPr>
        <p:pic>
          <p:nvPicPr>
            <p:cNvPr id="62" name="Imagem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05241" y="24609489"/>
              <a:ext cx="15480823" cy="1313691"/>
            </a:xfrm>
            <a:prstGeom prst="rect">
              <a:avLst/>
            </a:prstGeom>
          </p:spPr>
        </p:pic>
        <p:sp>
          <p:nvSpPr>
            <p:cNvPr id="53" name="Retângulo 53"/>
            <p:cNvSpPr>
              <a:spLocks noChangeArrowheads="1"/>
            </p:cNvSpPr>
            <p:nvPr/>
          </p:nvSpPr>
          <p:spPr bwMode="auto">
            <a:xfrm>
              <a:off x="16753347" y="24993798"/>
              <a:ext cx="8308578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020763"/>
              <a:r>
                <a:rPr lang="pt-BR" sz="3600" b="1" dirty="0">
                  <a:latin typeface="Century Gothic" panose="020B0502020202020204" pitchFamily="34" charset="0"/>
                </a:rPr>
                <a:t>5 AGRADECIMENTOS (opcional)</a:t>
              </a:r>
            </a:p>
          </p:txBody>
        </p:sp>
      </p:grpSp>
      <p:grpSp>
        <p:nvGrpSpPr>
          <p:cNvPr id="14" name="Agrupar 13"/>
          <p:cNvGrpSpPr/>
          <p:nvPr/>
        </p:nvGrpSpPr>
        <p:grpSpPr>
          <a:xfrm>
            <a:off x="16606415" y="32475908"/>
            <a:ext cx="15516171" cy="1313691"/>
            <a:chOff x="16606415" y="32890409"/>
            <a:chExt cx="15516171" cy="1313691"/>
          </a:xfrm>
        </p:grpSpPr>
        <p:pic>
          <p:nvPicPr>
            <p:cNvPr id="63" name="Imagem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41763" y="32890409"/>
              <a:ext cx="15480823" cy="1313691"/>
            </a:xfrm>
            <a:prstGeom prst="rect">
              <a:avLst/>
            </a:prstGeom>
          </p:spPr>
        </p:pic>
        <p:sp>
          <p:nvSpPr>
            <p:cNvPr id="56" name="Retângulo 53"/>
            <p:cNvSpPr>
              <a:spLocks noChangeArrowheads="1"/>
            </p:cNvSpPr>
            <p:nvPr/>
          </p:nvSpPr>
          <p:spPr bwMode="auto">
            <a:xfrm>
              <a:off x="16606415" y="33274718"/>
              <a:ext cx="8308578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020763"/>
              <a:r>
                <a:rPr lang="pt-BR" sz="3600" b="1" dirty="0">
                  <a:latin typeface="Century Gothic" panose="020B0502020202020204" pitchFamily="34" charset="0"/>
                </a:rPr>
                <a:t>REFERÊNCIAS</a:t>
              </a:r>
            </a:p>
          </p:txBody>
        </p:sp>
      </p:grpSp>
      <p:grpSp>
        <p:nvGrpSpPr>
          <p:cNvPr id="15" name="Agrupar 14"/>
          <p:cNvGrpSpPr/>
          <p:nvPr/>
        </p:nvGrpSpPr>
        <p:grpSpPr>
          <a:xfrm>
            <a:off x="434162" y="24753505"/>
            <a:ext cx="15480823" cy="1313691"/>
            <a:chOff x="434162" y="21493895"/>
            <a:chExt cx="15480823" cy="1313691"/>
          </a:xfrm>
        </p:grpSpPr>
        <p:pic>
          <p:nvPicPr>
            <p:cNvPr id="64" name="Imagem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162" y="21493895"/>
              <a:ext cx="15480823" cy="1313691"/>
            </a:xfrm>
            <a:prstGeom prst="rect">
              <a:avLst/>
            </a:prstGeom>
          </p:spPr>
        </p:pic>
        <p:sp>
          <p:nvSpPr>
            <p:cNvPr id="59" name="Retângulo 53"/>
            <p:cNvSpPr>
              <a:spLocks noChangeArrowheads="1"/>
            </p:cNvSpPr>
            <p:nvPr/>
          </p:nvSpPr>
          <p:spPr bwMode="auto">
            <a:xfrm>
              <a:off x="576289" y="21825446"/>
              <a:ext cx="8308578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020763"/>
              <a:r>
                <a:rPr lang="pt-BR" sz="3600" b="1" dirty="0">
                  <a:latin typeface="Century Gothic" panose="020B0502020202020204" pitchFamily="34" charset="0"/>
                </a:rPr>
                <a:t>2 METODOLOGIA</a:t>
              </a:r>
            </a:p>
          </p:txBody>
        </p:sp>
      </p:grpSp>
      <p:sp>
        <p:nvSpPr>
          <p:cNvPr id="41" name="Text Box 3646"/>
          <p:cNvSpPr txBox="1">
            <a:spLocks noChangeArrowheads="1"/>
          </p:cNvSpPr>
          <p:nvPr/>
        </p:nvSpPr>
        <p:spPr bwMode="auto">
          <a:xfrm>
            <a:off x="416170" y="12925695"/>
            <a:ext cx="15120000" cy="1162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863" tIns="43432" rIns="86863" bIns="43432">
            <a:spAutoFit/>
          </a:bodyPr>
          <a:lstStyle/>
          <a:p>
            <a:pPr algn="just" defTabSz="1020763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pôster deve ser elaborado no tamanho 90 cm de largura x 120 cm altura, em duas  colunas, devendo conter, obrigatoriamente: a logomarca do evento, o título do trabalho, o nome dos autores seguidos de identificação, introdução (incluindo a </a:t>
            </a:r>
            <a:r>
              <a:rPr lang="pt-BR" sz="3000" dirty="0"/>
              <a:t>revisão de literatura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justificativa e objetivo); metodologia; resultados e discussão; conclusão; agradecimentos (opcional) e referências. </a:t>
            </a:r>
          </a:p>
          <a:p>
            <a:pPr algn="just" defTabSz="1020763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020763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título deve ser bem destacado, permitindo que o visitante tenha facilidade em identificar o trabalho.</a:t>
            </a:r>
          </a:p>
          <a:p>
            <a:pPr algn="just" defTabSz="1020763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020763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Utilize fonte Arial, tamanho de fonte 72 como mínimo para título, 36 para os cabeçalhos e fonte 30 como mínimo para conteúdo. </a:t>
            </a:r>
          </a:p>
          <a:p>
            <a:pPr algn="just" defTabSz="1020763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020763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pôster deve ser legível a uma distância de pelo menos 1 m.</a:t>
            </a:r>
          </a:p>
          <a:p>
            <a:pPr algn="just" defTabSz="1020763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020763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pôster deve ser confeccionado em material adequado (papel, lona, PVC, ou similar) com corda para ser afixado. </a:t>
            </a:r>
          </a:p>
          <a:p>
            <a:pPr algn="just" defTabSz="1020763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020763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pôster deverá conter informações referentes ao trabalho enviado ao simpósio para avaliação.</a:t>
            </a:r>
          </a:p>
          <a:p>
            <a:pPr algn="just" defTabSz="1020763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020763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As informações apresentadas no pôster devem ser concisas e claras.</a:t>
            </a:r>
          </a:p>
          <a:p>
            <a:pPr algn="just" defTabSz="1020763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020763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Este modelo já se encontra na formatação sugerida.</a:t>
            </a:r>
          </a:p>
          <a:p>
            <a:pPr algn="just" defTabSz="1020763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020763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Será obrigatória a presença de um dos autores no horário de apresentação do pôster.</a:t>
            </a:r>
          </a:p>
        </p:txBody>
      </p:sp>
      <p:sp>
        <p:nvSpPr>
          <p:cNvPr id="61" name="Text Box 3682"/>
          <p:cNvSpPr txBox="1">
            <a:spLocks noChangeArrowheads="1"/>
          </p:cNvSpPr>
          <p:nvPr/>
        </p:nvSpPr>
        <p:spPr bwMode="auto">
          <a:xfrm>
            <a:off x="16705241" y="9197424"/>
            <a:ext cx="15120000" cy="419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762" tIns="48381" rIns="96762" bIns="48381">
            <a:spAutoFit/>
          </a:bodyPr>
          <a:lstStyle/>
          <a:p>
            <a:pPr algn="just" defTabSz="968375">
              <a:spcBef>
                <a:spcPct val="50000"/>
              </a:spcBef>
            </a:pPr>
            <a:r>
              <a:rPr lang="pt-BR" sz="3200" dirty="0"/>
              <a:t>Descrever os resultados obtidos ou esperados e discuti-los.</a:t>
            </a:r>
            <a:endParaRPr lang="pt-BR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68375">
              <a:spcBef>
                <a:spcPct val="50000"/>
              </a:spcBef>
            </a:pPr>
            <a:endParaRPr lang="pt-BR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68375">
              <a:spcBef>
                <a:spcPct val="50000"/>
              </a:spcBef>
            </a:pPr>
            <a:endParaRPr lang="pt-BR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68375">
              <a:spcBef>
                <a:spcPct val="50000"/>
              </a:spcBef>
            </a:pPr>
            <a:endParaRPr lang="pt-BR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68375">
              <a:spcBef>
                <a:spcPct val="50000"/>
              </a:spcBef>
            </a:pPr>
            <a:endParaRPr lang="pt-BR" sz="3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68375">
              <a:spcBef>
                <a:spcPct val="50000"/>
              </a:spcBef>
            </a:pPr>
            <a:endParaRPr lang="pt-BR" sz="3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Agrupar 5"/>
          <p:cNvGrpSpPr/>
          <p:nvPr/>
        </p:nvGrpSpPr>
        <p:grpSpPr>
          <a:xfrm>
            <a:off x="433170" y="11508806"/>
            <a:ext cx="15480823" cy="1313691"/>
            <a:chOff x="434163" y="7623400"/>
            <a:chExt cx="15480823" cy="1313691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163" y="7623400"/>
              <a:ext cx="15480823" cy="1313691"/>
            </a:xfrm>
            <a:prstGeom prst="rect">
              <a:avLst/>
            </a:prstGeom>
          </p:spPr>
        </p:pic>
        <p:sp>
          <p:nvSpPr>
            <p:cNvPr id="44" name="Retângulo 53"/>
            <p:cNvSpPr>
              <a:spLocks noChangeArrowheads="1"/>
            </p:cNvSpPr>
            <p:nvPr/>
          </p:nvSpPr>
          <p:spPr bwMode="auto">
            <a:xfrm>
              <a:off x="487218" y="7999910"/>
              <a:ext cx="8308578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020763"/>
              <a:r>
                <a:rPr lang="pt-BR" sz="3600" b="1" dirty="0">
                  <a:latin typeface="Century Gothic" panose="020B0502020202020204" pitchFamily="34" charset="0"/>
                </a:rPr>
                <a:t>1 INTRODUÇÃO</a:t>
              </a:r>
            </a:p>
          </p:txBody>
        </p:sp>
      </p:grpSp>
      <p:grpSp>
        <p:nvGrpSpPr>
          <p:cNvPr id="10" name="Agrupar 9"/>
          <p:cNvGrpSpPr/>
          <p:nvPr/>
        </p:nvGrpSpPr>
        <p:grpSpPr>
          <a:xfrm>
            <a:off x="16490954" y="7615601"/>
            <a:ext cx="15480823" cy="1313691"/>
            <a:chOff x="16490954" y="7615601"/>
            <a:chExt cx="15480823" cy="1313691"/>
          </a:xfrm>
        </p:grpSpPr>
        <p:pic>
          <p:nvPicPr>
            <p:cNvPr id="45" name="Imagem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90954" y="7615601"/>
              <a:ext cx="15480823" cy="1313691"/>
            </a:xfrm>
            <a:prstGeom prst="rect">
              <a:avLst/>
            </a:prstGeom>
          </p:spPr>
        </p:pic>
        <p:sp>
          <p:nvSpPr>
            <p:cNvPr id="60" name="Retângulo 53"/>
            <p:cNvSpPr>
              <a:spLocks noChangeArrowheads="1"/>
            </p:cNvSpPr>
            <p:nvPr/>
          </p:nvSpPr>
          <p:spPr bwMode="auto">
            <a:xfrm>
              <a:off x="16534407" y="7999910"/>
              <a:ext cx="8308578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020763"/>
              <a:r>
                <a:rPr lang="pt-BR" sz="3600" b="1" dirty="0">
                  <a:latin typeface="Century Gothic" panose="020B0502020202020204" pitchFamily="34" charset="0"/>
                </a:rPr>
                <a:t>3 RESULTADOS E DISCUSSÕES</a:t>
              </a:r>
            </a:p>
          </p:txBody>
        </p:sp>
      </p:grp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E10F5887-D688-4FEF-9358-717ABD6FAD9D}"/>
              </a:ext>
            </a:extLst>
          </p:cNvPr>
          <p:cNvSpPr txBox="1"/>
          <p:nvPr/>
        </p:nvSpPr>
        <p:spPr>
          <a:xfrm>
            <a:off x="4923236" y="33310792"/>
            <a:ext cx="65026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/>
              <a:t>Figura 1 — </a:t>
            </a:r>
            <a:r>
              <a:rPr lang="pt-BR" sz="3000" dirty="0"/>
              <a:t>Expectativas do curso</a:t>
            </a:r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F28C98CC-CEAD-429D-A5CB-60E1433A5BB6}"/>
              </a:ext>
            </a:extLst>
          </p:cNvPr>
          <p:cNvGrpSpPr/>
          <p:nvPr/>
        </p:nvGrpSpPr>
        <p:grpSpPr>
          <a:xfrm>
            <a:off x="433170" y="7615601"/>
            <a:ext cx="15480823" cy="1313691"/>
            <a:chOff x="434163" y="7623400"/>
            <a:chExt cx="15480823" cy="1313691"/>
          </a:xfrm>
        </p:grpSpPr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F0F65972-620E-4FD8-ADD3-AF2E724F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163" y="7623400"/>
              <a:ext cx="15480823" cy="1313691"/>
            </a:xfrm>
            <a:prstGeom prst="rect">
              <a:avLst/>
            </a:prstGeom>
          </p:spPr>
        </p:pic>
        <p:sp>
          <p:nvSpPr>
            <p:cNvPr id="47" name="Retângulo 53">
              <a:extLst>
                <a:ext uri="{FF2B5EF4-FFF2-40B4-BE49-F238E27FC236}">
                  <a16:creationId xmlns:a16="http://schemas.microsoft.com/office/drawing/2014/main" id="{85AF6F09-BBCF-4940-B385-5797B9987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218" y="7999910"/>
              <a:ext cx="8308578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020763"/>
              <a:r>
                <a:rPr lang="pt-BR" sz="3600" b="1" dirty="0">
                  <a:latin typeface="Century Gothic" panose="020B0502020202020204" pitchFamily="34" charset="0"/>
                </a:rPr>
                <a:t>RESUMO</a:t>
              </a:r>
            </a:p>
          </p:txBody>
        </p:sp>
      </p:grpSp>
      <p:sp>
        <p:nvSpPr>
          <p:cNvPr id="49" name="Text Box 3923">
            <a:extLst>
              <a:ext uri="{FF2B5EF4-FFF2-40B4-BE49-F238E27FC236}">
                <a16:creationId xmlns:a16="http://schemas.microsoft.com/office/drawing/2014/main" id="{EF28405D-D4EB-4F19-9926-C467755C5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25" y="9656117"/>
            <a:ext cx="15120000" cy="1944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762" tIns="48381" rIns="96762" bIns="48381">
            <a:spAutoFit/>
          </a:bodyPr>
          <a:lstStyle/>
          <a:p>
            <a:pPr algn="just" defTabSz="968375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Incluir o resumo descrito no trabalho.</a:t>
            </a:r>
          </a:p>
          <a:p>
            <a:pPr algn="just" defTabSz="968375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68375"/>
            <a:r>
              <a:rPr lang="pt-BR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Palavras-chave</a:t>
            </a:r>
            <a:r>
              <a:rPr lang="pt-BR" sz="30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PT" sz="3000" i="1" dirty="0">
                <a:latin typeface="Arial" panose="020B0604020202020204" pitchFamily="34" charset="0"/>
                <a:cs typeface="Arial" panose="020B0604020202020204" pitchFamily="34" charset="0"/>
              </a:rPr>
              <a:t>as mesmas utilizadas no trabalho</a:t>
            </a:r>
            <a:endParaRPr lang="pt-PT" sz="3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68375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1574</TotalTime>
  <Words>583</Words>
  <Application>Microsoft Office PowerPoint</Application>
  <PresentationFormat>Personalizar</PresentationFormat>
  <Paragraphs>61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Century Gothic</vt:lpstr>
      <vt:lpstr>Tema do Office</vt:lpstr>
      <vt:lpstr>CorelDRAW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Fabiana P. Masson Caravieri</dc:creator>
  <cp:lastModifiedBy>Fabiana P. Masson Caravieri</cp:lastModifiedBy>
  <cp:revision>228</cp:revision>
  <dcterms:created xsi:type="dcterms:W3CDTF">2011-10-31T15:21:37Z</dcterms:created>
  <dcterms:modified xsi:type="dcterms:W3CDTF">2018-06-21T16:37:46Z</dcterms:modified>
</cp:coreProperties>
</file>